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4"/>
  </p:notesMasterIdLst>
  <p:handoutMasterIdLst>
    <p:handoutMasterId r:id="rId15"/>
  </p:handoutMasterIdLst>
  <p:sldIdLst>
    <p:sldId id="256" r:id="rId2"/>
    <p:sldId id="386" r:id="rId3"/>
    <p:sldId id="387" r:id="rId4"/>
    <p:sldId id="380" r:id="rId5"/>
    <p:sldId id="394" r:id="rId6"/>
    <p:sldId id="388" r:id="rId7"/>
    <p:sldId id="391" r:id="rId8"/>
    <p:sldId id="392" r:id="rId9"/>
    <p:sldId id="389" r:id="rId10"/>
    <p:sldId id="393" r:id="rId11"/>
    <p:sldId id="395" r:id="rId12"/>
    <p:sldId id="385" r:id="rId13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" initials="Т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092"/>
    <a:srgbClr val="DA1CDA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wnloads\&#1044;&#1044;&#1057;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Bookman Old Style" panose="02050604050505020204" pitchFamily="18" charset="0"/>
              </a:defRPr>
            </a:pPr>
            <a:r>
              <a:rPr lang="ru-RU" sz="3600" dirty="0">
                <a:latin typeface="Bookman Old Style" panose="02050604050505020204" pitchFamily="18" charset="0"/>
              </a:rPr>
              <a:t>Поступление средств на</a:t>
            </a:r>
            <a:r>
              <a:rPr lang="ru-RU" sz="3600" baseline="0" dirty="0">
                <a:latin typeface="Bookman Old Style" panose="02050604050505020204" pitchFamily="18" charset="0"/>
              </a:rPr>
              <a:t> благотворительный счёт </a:t>
            </a:r>
          </a:p>
          <a:p>
            <a:pPr>
              <a:defRPr sz="3600">
                <a:latin typeface="Bookman Old Style" panose="02050604050505020204" pitchFamily="18" charset="0"/>
              </a:defRPr>
            </a:pPr>
            <a:r>
              <a:rPr lang="ru-RU" sz="3600" baseline="0" dirty="0">
                <a:latin typeface="Bookman Old Style" panose="02050604050505020204" pitchFamily="18" charset="0"/>
              </a:rPr>
              <a:t>за 2022-2024 годы, руб.</a:t>
            </a:r>
            <a:endParaRPr lang="ru-RU" sz="3600" dirty="0">
              <a:latin typeface="Bookman Old Style" panose="020506040505050202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30406615296596"/>
          <c:y val="0.29020355924469976"/>
          <c:w val="0.42509938958429405"/>
          <c:h val="0.709796440755300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FAF-4D99-8568-E489C05744BA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FAF-4D99-8568-E489C05744BA}"/>
              </c:ext>
            </c:extLst>
          </c:dPt>
          <c:dLbls>
            <c:dLbl>
              <c:idx val="0"/>
              <c:layout>
                <c:manualLayout>
                  <c:x val="-0.24275216247972317"/>
                  <c:y val="-0.1455478787252250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AF-4D99-8568-E489C05744BA}"/>
                </c:ext>
              </c:extLst>
            </c:dLbl>
            <c:spPr>
              <a:noFill/>
              <a:ln cap="flat"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2000" b="1">
                    <a:latin typeface="Bookman Old Style" panose="020506040505050202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таблицы!$A$2:$A$3</c:f>
              <c:strCache>
                <c:ptCount val="2"/>
                <c:pt idx="0">
                  <c:v>Юридическими лицами</c:v>
                </c:pt>
                <c:pt idx="1">
                  <c:v>Физическими лицами</c:v>
                </c:pt>
              </c:strCache>
            </c:strRef>
          </c:cat>
          <c:val>
            <c:numRef>
              <c:f>таблицы!$B$2:$B$3</c:f>
              <c:numCache>
                <c:formatCode>#,##0.00</c:formatCode>
                <c:ptCount val="2"/>
                <c:pt idx="0">
                  <c:v>3105225</c:v>
                </c:pt>
                <c:pt idx="1">
                  <c:v>1577961.85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AF-4D99-8568-E489C05744B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1131947147820365"/>
          <c:y val="0.43333374700284372"/>
          <c:w val="0.38132530835698786"/>
          <c:h val="0.32733356745953152"/>
        </c:manualLayout>
      </c:layout>
      <c:overlay val="0"/>
      <c:txPr>
        <a:bodyPr/>
        <a:lstStyle/>
        <a:p>
          <a:pPr>
            <a:defRPr sz="2800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D415-4999-9135-5D13FBA66E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'21.11.2024'!$P$8:$P$13</c:f>
              <c:strCache>
                <c:ptCount val="6"/>
                <c:pt idx="0">
                  <c:v>Помощь жителям ДНР и ЛНР</c:v>
                </c:pt>
                <c:pt idx="1">
                  <c:v>Помощь бойцам</c:v>
                </c:pt>
                <c:pt idx="2">
                  <c:v>Помощь семьям бойцов</c:v>
                </c:pt>
                <c:pt idx="3">
                  <c:v>Помощь фронту</c:v>
                </c:pt>
                <c:pt idx="4">
                  <c:v>Помощь в производстве продукции для фронта</c:v>
                </c:pt>
                <c:pt idx="5">
                  <c:v>Помощь пострадавшим Курской области</c:v>
                </c:pt>
              </c:strCache>
            </c:strRef>
          </c:cat>
          <c:val>
            <c:numRef>
              <c:f>'21.11.2024'!$Q$8:$Q$13</c:f>
              <c:numCache>
                <c:formatCode>#,##0.00</c:formatCode>
                <c:ptCount val="6"/>
                <c:pt idx="0" formatCode="General">
                  <c:v>52939.46</c:v>
                </c:pt>
                <c:pt idx="1">
                  <c:v>473667.23000000004</c:v>
                </c:pt>
                <c:pt idx="2">
                  <c:v>66484</c:v>
                </c:pt>
                <c:pt idx="3">
                  <c:v>1763739.51</c:v>
                </c:pt>
                <c:pt idx="4">
                  <c:v>994815.91</c:v>
                </c:pt>
                <c:pt idx="5">
                  <c:v>145528.31999999998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15-4999-9135-5D13FBA66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20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Федеральные меры поддержки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3EAB-AC40-4B2A-A18D-99EB8E5919DE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7F88A-E99C-4D20-9462-36AC899E04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09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Федеральные меры поддержки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F4028-3670-460E-9A02-CDC5B6178704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6ACE7-EA42-4FF9-956D-063E049CB8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8078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CA734-ADFE-4B9D-951F-0448E6A72E30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1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17C6-6829-4C35-92C5-ED2BBB0D5771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76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5633-8026-4BA1-9FCA-9549611CAF52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73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9803-2A2B-47DC-90FA-22B669F56271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6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3CCB-C648-414A-A8DF-11ED02B82623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1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E758-2CFC-434D-AB8B-C2C2BA061C25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6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E468-8FA3-4964-AF84-633B1CA45BDC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0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FF8B-829F-46CC-8C5F-2DBB48CDBE6B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3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0832-BA28-454C-9AE0-A1AAA32D68AA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3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D23B-3978-4DA0-B106-14F47F3D6BB2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8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2BA4-59A0-4D81-B470-6B201A7B4EEB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77E58-F5FF-4650-9493-32FEB52A154A}" type="datetime1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8876-0A0B-4962-BD8E-47F4CB29F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vk.com/fondpermru" TargetMode="External"/><Relationship Id="rId7" Type="http://schemas.openxmlformats.org/officeDocument/2006/relationships/image" Target="../media/image22.jpeg"/><Relationship Id="rId2" Type="http://schemas.openxmlformats.org/officeDocument/2006/relationships/hyperlink" Target="mailto:pmfpmp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2632" y="2928395"/>
            <a:ext cx="11246735" cy="1001210"/>
          </a:xfrm>
          <a:noFill/>
        </p:spPr>
        <p:txBody>
          <a:bodyPr>
            <a:noAutofit/>
          </a:bodyPr>
          <a:lstStyle/>
          <a:p>
            <a:pPr algn="ctr"/>
            <a:br>
              <a:rPr lang="ru-RU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ru-RU" sz="5200" dirty="0">
                <a:solidFill>
                  <a:srgbClr val="FF0000"/>
                </a:solidFill>
                <a:latin typeface="Bookman Old Style" panose="02050604050505020204" pitchFamily="18" charset="0"/>
              </a:rPr>
              <a:t>О благотворительной деятельности</a:t>
            </a:r>
            <a:br>
              <a:rPr lang="ru-RU" sz="52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5200" dirty="0">
                <a:solidFill>
                  <a:srgbClr val="FF0000"/>
                </a:solidFill>
                <a:latin typeface="Bookman Old Style" panose="02050604050505020204" pitchFamily="18" charset="0"/>
              </a:rPr>
              <a:t>в Пермском муниципальном фонде поддержки малого предпринимательства</a:t>
            </a:r>
            <a:endParaRPr lang="ru-RU" sz="5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1528" y="4754880"/>
            <a:ext cx="7430947" cy="1287105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Докладчик: Конина Анна Геннадьевна, </a:t>
            </a:r>
          </a:p>
          <a:p>
            <a:pPr algn="l"/>
            <a:r>
              <a:rPr lang="ru-RU" sz="28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директор Пермского муниципального фонда поддержки малого предпринимательства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1026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4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2343" y="1980585"/>
            <a:ext cx="8255505" cy="454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1" y="180415"/>
            <a:ext cx="10406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Информация на сайте </a:t>
            </a:r>
            <a:r>
              <a:rPr lang="ru-RU" sz="4000" b="1" dirty="0" err="1">
                <a:solidFill>
                  <a:srgbClr val="FF0000"/>
                </a:solidFill>
              </a:rPr>
              <a:t>фондпермь.рф</a:t>
            </a:r>
            <a:r>
              <a:rPr lang="ru-RU" sz="4000" b="1" dirty="0"/>
              <a:t> </a:t>
            </a:r>
          </a:p>
          <a:p>
            <a:pPr algn="ctr"/>
            <a:r>
              <a:rPr lang="ru-RU" sz="4000" b="1" dirty="0"/>
              <a:t>в разделе Благотворительность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337" y="24937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Выражаем благодарность!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654" y="1300294"/>
            <a:ext cx="10500145" cy="48766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ООО «НОР»</a:t>
            </a:r>
          </a:p>
          <a:p>
            <a:pPr marL="0" indent="0" algn="ctr">
              <a:buNone/>
            </a:pPr>
            <a:r>
              <a:rPr lang="ru-RU" sz="3600" dirty="0"/>
              <a:t>ООО «ТЭКО»</a:t>
            </a:r>
          </a:p>
          <a:p>
            <a:pPr marL="0" indent="0" algn="ctr">
              <a:buNone/>
            </a:pPr>
            <a:r>
              <a:rPr lang="ru-RU" sz="3600" dirty="0"/>
              <a:t>ООО «Аврора»</a:t>
            </a:r>
          </a:p>
          <a:p>
            <a:pPr marL="0" indent="0" algn="ctr">
              <a:buNone/>
            </a:pPr>
            <a:r>
              <a:rPr lang="ru-RU" sz="3600"/>
              <a:t>ООО «СБ-Сервис»</a:t>
            </a:r>
          </a:p>
          <a:p>
            <a:pPr marL="0" indent="0" algn="ctr">
              <a:buNone/>
            </a:pPr>
            <a:r>
              <a:rPr lang="ru-RU" sz="3600"/>
              <a:t>ООО </a:t>
            </a:r>
            <a:r>
              <a:rPr lang="ru-RU" sz="3600" dirty="0"/>
              <a:t>«Профи-Торг»</a:t>
            </a:r>
          </a:p>
          <a:p>
            <a:pPr marL="0" indent="0" algn="ctr">
              <a:buNone/>
            </a:pPr>
            <a:r>
              <a:rPr lang="ru-RU" sz="3600" dirty="0"/>
              <a:t>ООО «МИКРОСИЛИКА»</a:t>
            </a:r>
          </a:p>
          <a:p>
            <a:pPr marL="0" indent="0" algn="ctr">
              <a:buNone/>
            </a:pPr>
            <a:r>
              <a:rPr lang="ru-RU" sz="3600" dirty="0"/>
              <a:t>ООО «Бетонный завод ВЕГА»</a:t>
            </a:r>
          </a:p>
          <a:p>
            <a:pPr marL="0" indent="0" algn="ctr">
              <a:buNone/>
            </a:pPr>
            <a:r>
              <a:rPr lang="ru-RU" sz="3600" dirty="0"/>
              <a:t>ООО «</a:t>
            </a:r>
            <a:r>
              <a:rPr lang="ru-RU" sz="3600" dirty="0" err="1"/>
              <a:t>Юговская</a:t>
            </a:r>
            <a:r>
              <a:rPr lang="ru-RU" sz="3600" dirty="0"/>
              <a:t> мебельная фабрика»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5" y="169101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29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7075" y="239744"/>
            <a:ext cx="5476875" cy="1325563"/>
          </a:xfrm>
        </p:spPr>
        <p:txBody>
          <a:bodyPr/>
          <a:lstStyle/>
          <a:p>
            <a:r>
              <a:rPr lang="ru-RU" dirty="0"/>
              <a:t>Наши контакты: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453" y="1281615"/>
            <a:ext cx="10515600" cy="342928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Сайт: ФОНДПЕРМЬ.РФ</a:t>
            </a:r>
          </a:p>
          <a:p>
            <a:pPr marL="0" indent="0">
              <a:buNone/>
            </a:pPr>
            <a:r>
              <a:rPr lang="ru-RU" dirty="0"/>
              <a:t>Электронная почта: </a:t>
            </a:r>
            <a:r>
              <a:rPr lang="en-US" dirty="0">
                <a:hlinkClick r:id="rId2"/>
              </a:rPr>
              <a:t>pmfpmp@mail.ru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Сообщество в ВК: </a:t>
            </a:r>
            <a:r>
              <a:rPr lang="en-US" dirty="0">
                <a:hlinkClick r:id="rId3"/>
              </a:rPr>
              <a:t>https://vk.com/fondpermru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43" y="1192399"/>
            <a:ext cx="1481353" cy="148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5975" y="3576577"/>
            <a:ext cx="1017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/>
              <a:t>Физические лица могут сделать благотворительный </a:t>
            </a:r>
          </a:p>
          <a:p>
            <a:pPr fontAlgn="base"/>
            <a:r>
              <a:rPr lang="ru-RU" sz="2800" dirty="0"/>
              <a:t>платеж через QR-код (</a:t>
            </a:r>
            <a:r>
              <a:rPr lang="ru-RU" sz="2800" dirty="0" err="1"/>
              <a:t>Сбер</a:t>
            </a:r>
            <a:r>
              <a:rPr lang="ru-RU" sz="2800" dirty="0"/>
              <a:t>) или СБП (любой банк</a:t>
            </a:r>
            <a:r>
              <a:rPr lang="ru-RU" sz="2400" dirty="0"/>
              <a:t>)</a:t>
            </a:r>
          </a:p>
        </p:txBody>
      </p:sp>
      <p:pic>
        <p:nvPicPr>
          <p:cNvPr id="3075" name="Picture 3" descr="http://xn--d1acvbeii0a3f.xn--p1ai/upload/userfiles/images/e0e69f14519db7bc011a1ce64a1fd9c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1601" y="4615284"/>
            <a:ext cx="1835270" cy="1835270"/>
          </a:xfrm>
          <a:prstGeom prst="rect">
            <a:avLst/>
          </a:prstGeom>
          <a:noFill/>
        </p:spPr>
      </p:pic>
      <p:pic>
        <p:nvPicPr>
          <p:cNvPr id="3077" name="Picture 5" descr="http://xn--d1acvbeii0a3f.xn--p1ai/upload/userfiles/images/a33dbc9b237148eafe290ca64204ef9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5045" y="4532747"/>
            <a:ext cx="2020464" cy="203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44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724" y="365125"/>
            <a:ext cx="9707790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 18.05.2022 открыт специальный благотворительный счет: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2475" y="2086883"/>
            <a:ext cx="10515600" cy="4351338"/>
          </a:xfrm>
        </p:spPr>
        <p:txBody>
          <a:bodyPr>
            <a:noAutofit/>
          </a:bodyPr>
          <a:lstStyle/>
          <a:p>
            <a:r>
              <a:rPr lang="ru-RU" sz="3200" dirty="0"/>
              <a:t>для оказания гуманитарной помощи населению Донецкой и Луганской народных республик</a:t>
            </a:r>
          </a:p>
          <a:p>
            <a:r>
              <a:rPr lang="ru-RU" sz="3200" dirty="0"/>
              <a:t>для оказания материальной поддержки участников Специальной военной операции и их семей </a:t>
            </a:r>
          </a:p>
          <a:p>
            <a:r>
              <a:rPr lang="ru-RU" sz="3200" dirty="0"/>
              <a:t>для оказания материальной поддержки волонтерским организациям,  производящим дополнительное снаряжение  участникам  СВО</a:t>
            </a:r>
          </a:p>
          <a:p>
            <a:r>
              <a:rPr lang="ru-RU" sz="3200" dirty="0"/>
              <a:t>для помощи пострадавшим жителям Курской области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9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4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0" y="315944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ДОЛГОСРОЧНАЯ БЛАГОТВОРИТЕЛЬНАЯ ПРОГРАММА «СВОИХ НЕ БРОСАЕМ» </a:t>
            </a:r>
            <a:br>
              <a:rPr lang="ru-RU" sz="3600" dirty="0"/>
            </a:br>
            <a:r>
              <a:rPr lang="ru-RU" sz="3600" b="1" dirty="0"/>
              <a:t>НА 2022- 2024 ГОДЫ</a:t>
            </a:r>
            <a:br>
              <a:rPr lang="ru-RU" sz="3600" b="1" dirty="0"/>
            </a:b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8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92556"/>
              </p:ext>
            </p:extLst>
          </p:nvPr>
        </p:nvGraphicFramePr>
        <p:xfrm>
          <a:off x="555585" y="4028368"/>
          <a:ext cx="11215867" cy="2580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8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038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Благотворительные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взносы, руб.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Физические лица, руб.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Юридические лица, руб.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38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4 683 186,85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1 577</a:t>
                      </a:r>
                      <a:r>
                        <a:rPr lang="ru-RU" sz="2800" b="1" baseline="0" dirty="0"/>
                        <a:t> 961,85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3 105 225,00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660572" y="168075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/>
              <a:t>Утверждена Советом фонда,</a:t>
            </a:r>
          </a:p>
          <a:p>
            <a:pPr algn="r"/>
            <a:r>
              <a:rPr lang="ru-RU" sz="2400" dirty="0"/>
              <a:t>Протокол от 09.07.2022 № 7</a:t>
            </a:r>
          </a:p>
          <a:p>
            <a:pPr algn="r"/>
            <a:r>
              <a:rPr lang="ru-RU" sz="2400" dirty="0"/>
              <a:t>Новая редакция утверждена </a:t>
            </a:r>
          </a:p>
          <a:p>
            <a:pPr algn="r"/>
            <a:r>
              <a:rPr lang="ru-RU" sz="2400" dirty="0"/>
              <a:t>Советом фонда,</a:t>
            </a:r>
          </a:p>
          <a:p>
            <a:pPr algn="r"/>
            <a:r>
              <a:rPr lang="ru-RU" sz="2400" dirty="0"/>
              <a:t>Протокол от 08.08.2024 № 8</a:t>
            </a:r>
          </a:p>
        </p:txBody>
      </p:sp>
    </p:spTree>
    <p:extLst>
      <p:ext uri="{BB962C8B-B14F-4D97-AF65-F5344CB8AC3E}">
        <p14:creationId xmlns:p14="http://schemas.microsoft.com/office/powerpoint/2010/main" val="371581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173" y="331767"/>
            <a:ext cx="9708626" cy="1300163"/>
          </a:xfrm>
        </p:spPr>
        <p:txBody>
          <a:bodyPr>
            <a:normAutofit/>
          </a:bodyPr>
          <a:lstStyle/>
          <a:p>
            <a:br>
              <a:rPr lang="ru-RU" sz="3600" b="1" dirty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8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074926"/>
              </p:ext>
            </p:extLst>
          </p:nvPr>
        </p:nvGraphicFramePr>
        <p:xfrm>
          <a:off x="1236924" y="111715"/>
          <a:ext cx="10359989" cy="620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944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2987" y="266218"/>
            <a:ext cx="11505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Расходы за 2022-2024 годы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810229" y="1170923"/>
          <a:ext cx="10660282" cy="5438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431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82122" y="3282639"/>
            <a:ext cx="2018581" cy="269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s://sun3-23.userapi.com/impg/su7dNdh3jnUe-MEkgnrTLNFzIwZ4ZFv8TRXCyg/3wf5iIbQJCY.jpg?size=2560x1920&amp;quality=95&amp;sign=2bbb0deff0e0a1337b67e746d206e09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65600" y="3272729"/>
            <a:ext cx="3525520" cy="2644140"/>
          </a:xfrm>
          <a:prstGeom prst="rect">
            <a:avLst/>
          </a:prstGeom>
          <a:noFill/>
        </p:spPr>
      </p:pic>
      <p:pic>
        <p:nvPicPr>
          <p:cNvPr id="1032" name="Picture 8" descr="https://sun9-46.userapi.com/impg/GzQFEEKL-i9DBGzR5hqlWXiG_3_zKi6O9o-KQQ/fk_389qy33I.jpg?size=2560x1920&amp;quality=95&amp;sign=8658320538a4a3e1917b18388144173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3546" y="3291839"/>
            <a:ext cx="3474722" cy="2606041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8740" y="142240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930640" y="416560"/>
            <a:ext cx="3078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Помощь бойцам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0980" y="142240"/>
            <a:ext cx="2247899" cy="299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8480" y="152400"/>
            <a:ext cx="1993851" cy="29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F0F604F-67D2-4D45-B5D1-081214B2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05813" y="137334"/>
            <a:ext cx="2247899" cy="299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4EEB5991-EF33-4730-8817-11F2305F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3313" y="147494"/>
            <a:ext cx="1993851" cy="29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DE53CF0-6A0E-4B1C-90AB-D45DA47F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65216" y="124504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3A08B61-AE1A-4A3B-9312-850C5AF9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13835" y="111715"/>
            <a:ext cx="2247899" cy="299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F1FA3F6-7175-439A-9B01-3C51CF5F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19789" y="129758"/>
            <a:ext cx="1993851" cy="29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469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65125"/>
            <a:ext cx="9525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Помощь в производстве продукции для фронта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9667" y="1930401"/>
            <a:ext cx="4799965" cy="359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9905" y="1910079"/>
            <a:ext cx="2708433" cy="362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58611" y="1843287"/>
            <a:ext cx="2743201" cy="366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017" y="172224"/>
            <a:ext cx="8854440" cy="1325563"/>
          </a:xfrm>
        </p:spPr>
        <p:txBody>
          <a:bodyPr/>
          <a:lstStyle/>
          <a:p>
            <a:pPr algn="ctr"/>
            <a:r>
              <a:rPr lang="ru-RU" b="1" dirty="0"/>
              <a:t>Помощь фронту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7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2224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4870" y="1589312"/>
            <a:ext cx="1774237" cy="23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7161" y="4085863"/>
            <a:ext cx="1805649" cy="13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https://sun3-21.userapi.com/impg/7Sls3k3Z0TofepigfKRv7nzla3e-YH5Gp46EmQ/yQVRUDusrok.jpg?size=1623x2160&amp;quality=95&amp;sign=d62c6e5c7143a5deb441ea62acb2057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92831" y="1600200"/>
            <a:ext cx="2948070" cy="3923494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75997" y="1574157"/>
            <a:ext cx="6325114" cy="396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Помощь пострадавшим </a:t>
            </a:r>
            <a:br>
              <a:rPr lang="ru-RU" b="1" dirty="0"/>
            </a:br>
            <a:r>
              <a:rPr lang="ru-RU" b="1" dirty="0"/>
              <a:t>Курской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8876-0A0B-4962-BD8E-47F4CB29FEE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70152" y="1690688"/>
            <a:ext cx="8704016" cy="489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4" y="111715"/>
            <a:ext cx="591371" cy="867011"/>
          </a:xfrm>
          <a:prstGeom prst="rect">
            <a:avLst/>
          </a:prstGeom>
        </p:spPr>
      </p:pic>
      <p:pic>
        <p:nvPicPr>
          <p:cNvPr id="8" name="Picture 2" descr="E:\ФОНД ПЕРМСКОГО РАЙОНА\РЕКЛАМА ФОНДА\Логотип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5" y="169101"/>
            <a:ext cx="81649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6777</TotalTime>
  <Words>263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Calibri</vt:lpstr>
      <vt:lpstr>Century Gothic</vt:lpstr>
      <vt:lpstr>Times New Roman</vt:lpstr>
      <vt:lpstr>Тема Office</vt:lpstr>
      <vt:lpstr> О благотворительной деятельности в Пермском муниципальном фонде поддержки малого предпринимательства</vt:lpstr>
      <vt:lpstr>С 18.05.2022 открыт специальный благотворительный счет:</vt:lpstr>
      <vt:lpstr>ДОЛГОСРОЧНАЯ БЛАГОТВОРИТЕЛЬНАЯ ПРОГРАММА «СВОИХ НЕ БРОСАЕМ»  НА 2022- 2024 ГОДЫ </vt:lpstr>
      <vt:lpstr> </vt:lpstr>
      <vt:lpstr>Презентация PowerPoint</vt:lpstr>
      <vt:lpstr>Презентация PowerPoint</vt:lpstr>
      <vt:lpstr>Помощь в производстве продукции для фронта</vt:lpstr>
      <vt:lpstr>Помощь фронту</vt:lpstr>
      <vt:lpstr>Помощь пострадавшим  Курской области</vt:lpstr>
      <vt:lpstr>Презентация PowerPoint</vt:lpstr>
      <vt:lpstr>Выражаем благодарность!</vt:lpstr>
      <vt:lpstr>Наши 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мерах поддержки бизнеса в Пермском крае</dc:title>
  <dc:creator>Татьяна</dc:creator>
  <cp:lastModifiedBy>UMPS</cp:lastModifiedBy>
  <cp:revision>198</cp:revision>
  <cp:lastPrinted>2023-03-30T07:28:22Z</cp:lastPrinted>
  <dcterms:created xsi:type="dcterms:W3CDTF">2022-03-21T05:51:03Z</dcterms:created>
  <dcterms:modified xsi:type="dcterms:W3CDTF">2024-11-26T07:39:03Z</dcterms:modified>
</cp:coreProperties>
</file>